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0" r:id="rId3"/>
    <p:sldId id="271" r:id="rId4"/>
    <p:sldId id="269" r:id="rId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6D9D9A-982D-4348-141E-25329D420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E6A2D806-B540-89FC-C82A-C6DA75682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FF86748-B5BA-6F8F-0DFE-B5AC82D61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6B75-6000-432B-AAAB-30F7D7733D18}" type="datetimeFigureOut">
              <a:rPr lang="th-TH" smtClean="0"/>
              <a:t>21/02/66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BF1478F-4934-FD55-A807-6513E5B4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B634F69-07B9-4126-8870-3BD1D5391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CB31-B3BC-41A0-ABC0-8AB16EE28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8151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0EAC81B-6352-6705-A03E-611191690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951A223-A5BD-082F-B1A9-9D0AC977F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56B2798-0716-4BD8-F697-F2229AE6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6B75-6000-432B-AAAB-30F7D7733D18}" type="datetimeFigureOut">
              <a:rPr lang="th-TH" smtClean="0"/>
              <a:t>21/02/66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12B8892-565B-62DE-2885-92F1C0A1A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384F82A-91A3-375B-CEAD-C4B5643C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CB31-B3BC-41A0-ABC0-8AB16EE28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587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286A3445-EB90-05CD-DD12-7464079CE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13A5D3E9-2CBD-D4EA-0C6C-548940DDD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E5F2C8A-9E5F-1E3F-F46D-8800900D5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6B75-6000-432B-AAAB-30F7D7733D18}" type="datetimeFigureOut">
              <a:rPr lang="th-TH" smtClean="0"/>
              <a:t>21/02/66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64A6C28-0970-243E-20B4-D07DC7E0F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0593CB7-FFEC-C5E8-2FA1-9259ABDE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CB31-B3BC-41A0-ABC0-8AB16EE28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33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D3948F0-8EC0-7AFC-2428-9F565460E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488EDFA-2CA9-8E77-D1B8-38E332896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F737FE6-0763-CF18-7F0F-F3D58429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6B75-6000-432B-AAAB-30F7D7733D18}" type="datetimeFigureOut">
              <a:rPr lang="th-TH" smtClean="0"/>
              <a:t>21/02/66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44278CC-CE85-2BA2-C3EE-4BDDF3B7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036AECC-236D-831D-9D55-32D0F30E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CB31-B3BC-41A0-ABC0-8AB16EE28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540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C0E8F3-816A-7E1B-D608-BF952A62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DDF345B-4D2E-6B27-2037-383818B06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A40AE01-4252-299E-1472-D1AC4288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6B75-6000-432B-AAAB-30F7D7733D18}" type="datetimeFigureOut">
              <a:rPr lang="th-TH" smtClean="0"/>
              <a:t>21/02/66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0DB6E19-BF5A-DC14-ADBD-7B8FE8FF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9D73BA8-58A6-A26F-E274-D7F875EE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CB31-B3BC-41A0-ABC0-8AB16EE28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645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2A578E0-25F6-326F-D34F-ADB3A599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8E26F0E-E50E-6526-50EF-065BB8423F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671004B-2E1E-155D-3DA8-8617B0399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866E19E-0F20-DF6D-DE5E-5A2F65C4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6B75-6000-432B-AAAB-30F7D7733D18}" type="datetimeFigureOut">
              <a:rPr lang="th-TH" smtClean="0"/>
              <a:t>21/02/66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272E7EF-AEA6-34D8-8661-82D64ABF1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FF1613D-DAF3-020F-B3A0-2D36A39F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CB31-B3BC-41A0-ABC0-8AB16EE28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526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F783F6-3AB9-508A-C9DA-83F38CE8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A56AA6C-1450-EF1A-E2B5-5BE1FB21D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61AFF28-F29A-5BE7-9776-B119DBB43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8B79DD21-6EEE-56EF-C20E-70D42E23F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A77727F-0BB3-A04C-CB68-7AF3A7EA8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FEF784BD-148E-9B7C-28D0-F462A318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6B75-6000-432B-AAAB-30F7D7733D18}" type="datetimeFigureOut">
              <a:rPr lang="th-TH" smtClean="0"/>
              <a:t>21/02/66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5AAAAC89-5AB2-71DA-CCC6-422A04B1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E33C1E8D-751D-A4F4-D19E-0964E916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CB31-B3BC-41A0-ABC0-8AB16EE28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194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CF2AA90-2287-EB93-4F32-F0307AB6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FB748933-FC8C-E211-AA93-1C267CA7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6B75-6000-432B-AAAB-30F7D7733D18}" type="datetimeFigureOut">
              <a:rPr lang="th-TH" smtClean="0"/>
              <a:t>21/02/66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E57165C9-5915-F7FD-68A1-185AB99C0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1F1D2902-5BE3-E869-3287-43A6EA76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CB31-B3BC-41A0-ABC0-8AB16EE28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8824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EA583090-3757-4B5A-1D61-83DB9B8D0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6B75-6000-432B-AAAB-30F7D7733D18}" type="datetimeFigureOut">
              <a:rPr lang="th-TH" smtClean="0"/>
              <a:t>21/02/66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A8B6DA57-A718-3E6D-C8E3-B5D76E2A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0A9E389-9367-0AC1-BA81-56D71200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CB31-B3BC-41A0-ABC0-8AB16EE28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648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145E318-D4AF-1313-6D2C-B6FCA683A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FC3B9ED-83D6-469E-0FBB-462841EA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A90408C-21E9-FB8D-2D72-F608FBF9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E244A157-41F2-474E-E3F2-EC760C61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6B75-6000-432B-AAAB-30F7D7733D18}" type="datetimeFigureOut">
              <a:rPr lang="th-TH" smtClean="0"/>
              <a:t>21/02/66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8671B01-E4DE-80CB-43FF-3E6CDD90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961EB51-733D-96A9-489B-258C8110F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CB31-B3BC-41A0-ABC0-8AB16EE28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082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C4DFC5E-A892-CAA6-C552-1034B5EA2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C7E5E4C3-6EFD-D8FB-21A0-14A1D6C2E5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F9B64DB-B919-DF73-BC54-55C5FBAF1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E970BFC-92A6-BD1F-C964-5CAF60EB3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6B75-6000-432B-AAAB-30F7D7733D18}" type="datetimeFigureOut">
              <a:rPr lang="th-TH" smtClean="0"/>
              <a:t>21/02/66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F44A1AB-605C-EC2E-3F0B-69574802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D720674B-0740-E6FD-411F-04FECB20C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ECB31-B3BC-41A0-ABC0-8AB16EE28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909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301B35A4-50B9-D130-408E-3383A6FF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223089B-F73B-74FE-BA80-1C1D5E05E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2A840D0-07DC-75EE-8714-29C6F9CD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46B75-6000-432B-AAAB-30F7D7733D18}" type="datetimeFigureOut">
              <a:rPr lang="th-TH" smtClean="0"/>
              <a:t>21/02/66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206DB12E-DDE4-DD1D-C0F9-D21B43C28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7FBB4A9-322E-99CB-EEC9-832CE79EF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ECB31-B3BC-41A0-ABC0-8AB16EE28E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670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3AE17163-DA5D-A574-6A63-5AAC8D9CC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12695"/>
              </p:ext>
            </p:extLst>
          </p:nvPr>
        </p:nvGraphicFramePr>
        <p:xfrm>
          <a:off x="976943" y="1452586"/>
          <a:ext cx="11026023" cy="5117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26023">
                  <a:extLst>
                    <a:ext uri="{9D8B030D-6E8A-4147-A177-3AD203B41FA5}">
                      <a16:colId xmlns:a16="http://schemas.microsoft.com/office/drawing/2014/main" val="4217648193"/>
                    </a:ext>
                  </a:extLst>
                </a:gridCol>
              </a:tblGrid>
              <a:tr h="3791106">
                <a:tc>
                  <a:txBody>
                    <a:bodyPr/>
                    <a:lstStyle/>
                    <a:p>
                      <a:pPr marL="571500" lvl="0" indent="-571500" algn="thaiDist">
                        <a:lnSpc>
                          <a:spcPct val="115000"/>
                        </a:lnSpc>
                        <a:buFont typeface="Wingdings" panose="05000000000000000000" pitchFamily="2" charset="2"/>
                        <a:buChar char="v"/>
                        <a:tabLst>
                          <a:tab pos="132715" algn="l"/>
                        </a:tabLst>
                      </a:pPr>
                      <a:r>
                        <a:rPr lang="th-TH" sz="36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องค์ประกอบด้านข้อมูล</a:t>
                      </a:r>
                    </a:p>
                    <a:p>
                      <a:pPr marL="0" lvl="0" indent="0" algn="thaiDist">
                        <a:lnSpc>
                          <a:spcPct val="115000"/>
                        </a:lnSpc>
                        <a:buFont typeface="TH SarabunPSK" panose="020B0500040200020003" pitchFamily="34" charset="-34"/>
                        <a:buNone/>
                        <a:tabLst>
                          <a:tab pos="132715" algn="l"/>
                        </a:tabLst>
                      </a:pP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เป็นแสดงรายงานผลการเปิดโอกาสให้บุคคลภายนอกได้มีส่วนร่วมในการดำเนินงาน</a:t>
                      </a:r>
                    </a:p>
                    <a:p>
                      <a:pPr marL="0" lvl="0" indent="0" algn="thaiDist">
                        <a:lnSpc>
                          <a:spcPct val="115000"/>
                        </a:lnSpc>
                        <a:buFont typeface="TH SarabunPSK" panose="020B0500040200020003" pitchFamily="34" charset="-34"/>
                        <a:buNone/>
                        <a:tabLst>
                          <a:tab pos="132715" algn="l"/>
                        </a:tabLst>
                      </a:pP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ตามภารกิจของหน่วยงาน</a:t>
                      </a:r>
                    </a:p>
                    <a:p>
                      <a:pPr marL="0" lvl="0" indent="0" algn="thaiDist">
                        <a:lnSpc>
                          <a:spcPct val="115000"/>
                        </a:lnSpc>
                        <a:buFont typeface="TH SarabunPSK" panose="020B0500040200020003" pitchFamily="34" charset="-34"/>
                        <a:buNone/>
                        <a:tabLst>
                          <a:tab pos="132715" algn="l"/>
                        </a:tabLst>
                      </a:pP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มีข้อมูลผลการเปิดโอกาสให้บุคคลภายนอกได้มีส่วนร่วม อย่างน้อยประกอบด้วย</a:t>
                      </a:r>
                    </a:p>
                    <a:p>
                      <a:pPr marL="0" lvl="0" indent="0" algn="thaiDist">
                        <a:lnSpc>
                          <a:spcPct val="115000"/>
                        </a:lnSpc>
                        <a:buFont typeface="TH SarabunPSK" panose="020B0500040200020003" pitchFamily="34" charset="-34"/>
                        <a:buNone/>
                        <a:tabLst>
                          <a:tab pos="132715" algn="l"/>
                        </a:tabLst>
                      </a:pP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ประเด็น</a:t>
                      </a:r>
                      <a:r>
                        <a:rPr lang="th-TH" sz="3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หรือ</a:t>
                      </a: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เรื่องในการมีส่วนร่วม</a:t>
                      </a:r>
                    </a:p>
                    <a:p>
                      <a:pPr marL="0" lvl="0" indent="0" algn="thaiDist">
                        <a:lnSpc>
                          <a:spcPct val="115000"/>
                        </a:lnSpc>
                        <a:buFont typeface="TH SarabunPSK" panose="020B0500040200020003" pitchFamily="34" charset="-34"/>
                        <a:buNone/>
                        <a:tabLst>
                          <a:tab pos="132715" algn="l"/>
                        </a:tabLst>
                      </a:pP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.2</a:t>
                      </a: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สรุปข้อมูลของผู้มีส่วนร่วม</a:t>
                      </a:r>
                    </a:p>
                    <a:p>
                      <a:pPr marL="0" lvl="0" indent="0" algn="thaiDist">
                        <a:lnSpc>
                          <a:spcPct val="115000"/>
                        </a:lnSpc>
                        <a:buFont typeface="TH SarabunPSK" panose="020B0500040200020003" pitchFamily="34" charset="-34"/>
                        <a:buNone/>
                        <a:tabLst>
                          <a:tab pos="132715" algn="l"/>
                        </a:tabLst>
                      </a:pPr>
                      <a:r>
                        <a:rPr lang="th-TH" sz="3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3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ผลจากการมีส่วนร่วม</a:t>
                      </a:r>
                    </a:p>
                    <a:p>
                      <a:pPr marL="0" lvl="0" indent="0" algn="thaiDist">
                        <a:lnSpc>
                          <a:spcPct val="115000"/>
                        </a:lnSpc>
                        <a:buFont typeface="TH SarabunPSK" panose="020B0500040200020003" pitchFamily="34" charset="-34"/>
                        <a:buNone/>
                        <a:tabLst>
                          <a:tab pos="132715" algn="l"/>
                        </a:tabLst>
                      </a:pPr>
                      <a:r>
                        <a:rPr lang="th-TH" sz="3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3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การนำผลจากการมีส่วนร่วมไปปรับปรุงพัฒนาการดำเนินงาน</a:t>
                      </a:r>
                    </a:p>
                    <a:p>
                      <a:pPr marL="0" lvl="0" indent="0" algn="thaiDist">
                        <a:lnSpc>
                          <a:spcPct val="115000"/>
                        </a:lnSpc>
                        <a:buFont typeface="TH SarabunPSK" panose="020B0500040200020003" pitchFamily="34" charset="-34"/>
                        <a:buNone/>
                        <a:tabLst>
                          <a:tab pos="132715" algn="l"/>
                        </a:tabLs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3. </a:t>
                      </a: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เป็นการดำเนินการในปีงบประมาณ พ.ศ. 2566 (ตุลาคม 2565 - กันยายน 2566)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681033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5ACF099D-B178-54AC-830E-0C11B881B7A1}"/>
              </a:ext>
            </a:extLst>
          </p:cNvPr>
          <p:cNvSpPr txBox="1"/>
          <p:nvPr/>
        </p:nvSpPr>
        <p:spPr>
          <a:xfrm>
            <a:off x="378147" y="311804"/>
            <a:ext cx="93902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o30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การเปิดโอกาสให้เกิดการมีส่วนร่วม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ACF099D-B178-54AC-830E-0C11B881B7A1}"/>
              </a:ext>
            </a:extLst>
          </p:cNvPr>
          <p:cNvSpPr txBox="1"/>
          <p:nvPr/>
        </p:nvSpPr>
        <p:spPr>
          <a:xfrm>
            <a:off x="378147" y="974528"/>
            <a:ext cx="1135450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วิเคราะห์ผลการประเมินที่ผ่านมา</a:t>
            </a:r>
            <a:r>
              <a:rPr lang="en-US" sz="3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สำนักงานเขตพื้นที่การศึกษาผ่านเกณฑ์การประเมิน </a:t>
            </a:r>
            <a:r>
              <a:rPr lang="en-US" sz="3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100%</a:t>
            </a:r>
            <a:endParaRPr lang="th-TH" sz="30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002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F69DE96F-6770-7BE6-C0C7-AEACF8817026}"/>
              </a:ext>
            </a:extLst>
          </p:cNvPr>
          <p:cNvSpPr txBox="1"/>
          <p:nvPr/>
        </p:nvSpPr>
        <p:spPr>
          <a:xfrm>
            <a:off x="1352282" y="553951"/>
            <a:ext cx="42798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1.1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ประเด็นหรือเรื่องในการมีส่วนร่วม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/>
          <a:srcRect l="20845" t="13010" r="21249" b="4596"/>
          <a:stretch/>
        </p:blipFill>
        <p:spPr>
          <a:xfrm>
            <a:off x="1902692" y="1237766"/>
            <a:ext cx="2850228" cy="252516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/>
          <a:srcRect l="28785" t="8759" r="22309" b="6030"/>
          <a:stretch/>
        </p:blipFill>
        <p:spPr>
          <a:xfrm>
            <a:off x="2099765" y="4185132"/>
            <a:ext cx="2550348" cy="2498330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69DE96F-6770-7BE6-C0C7-AEACF8817026}"/>
              </a:ext>
            </a:extLst>
          </p:cNvPr>
          <p:cNvSpPr txBox="1"/>
          <p:nvPr/>
        </p:nvSpPr>
        <p:spPr>
          <a:xfrm>
            <a:off x="1902692" y="3670780"/>
            <a:ext cx="3379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1.2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สรุปข้อมูลของผู้มีส่วนร่วม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F69DE96F-6770-7BE6-C0C7-AEACF8817026}"/>
              </a:ext>
            </a:extLst>
          </p:cNvPr>
          <p:cNvSpPr txBox="1"/>
          <p:nvPr/>
        </p:nvSpPr>
        <p:spPr>
          <a:xfrm>
            <a:off x="6955728" y="544896"/>
            <a:ext cx="2859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1.3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ผลจากการมีส่วนร่วม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/>
          <a:srcRect l="20766" t="11752" r="22756" b="22579"/>
          <a:stretch/>
        </p:blipFill>
        <p:spPr>
          <a:xfrm>
            <a:off x="6485236" y="1106961"/>
            <a:ext cx="3130789" cy="2655966"/>
          </a:xfrm>
          <a:prstGeom prst="rect">
            <a:avLst/>
          </a:prstGeom>
        </p:spPr>
      </p:pic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F69DE96F-6770-7BE6-C0C7-AEACF8817026}"/>
              </a:ext>
            </a:extLst>
          </p:cNvPr>
          <p:cNvSpPr txBox="1"/>
          <p:nvPr/>
        </p:nvSpPr>
        <p:spPr>
          <a:xfrm>
            <a:off x="6150704" y="3516892"/>
            <a:ext cx="37998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1.4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การนำผลจากการมีส่วนร่วมไปปรับปรุง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พัฒนาการด</a:t>
            </a:r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ำ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เนินงาน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5"/>
          <a:srcRect l="21954" t="13592" r="21823" b="11919"/>
          <a:stretch/>
        </p:blipFill>
        <p:spPr>
          <a:xfrm>
            <a:off x="6388721" y="4233493"/>
            <a:ext cx="3561837" cy="2524327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F69DE96F-6770-7BE6-C0C7-AEACF8817026}"/>
              </a:ext>
            </a:extLst>
          </p:cNvPr>
          <p:cNvSpPr txBox="1"/>
          <p:nvPr/>
        </p:nvSpPr>
        <p:spPr>
          <a:xfrm>
            <a:off x="4154479" y="151614"/>
            <a:ext cx="3856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รูปแบบรายงานผลการดำเนินงาน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0151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2"/>
          <a:srcRect l="27654" t="13115" r="27111" b="5371"/>
          <a:stretch/>
        </p:blipFill>
        <p:spPr>
          <a:xfrm>
            <a:off x="806482" y="1679943"/>
            <a:ext cx="3806779" cy="3856757"/>
          </a:xfrm>
          <a:prstGeom prst="rect">
            <a:avLst/>
          </a:prstGeom>
        </p:spPr>
      </p:pic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F69DE96F-6770-7BE6-C0C7-AEACF8817026}"/>
              </a:ext>
            </a:extLst>
          </p:cNvPr>
          <p:cNvSpPr txBox="1"/>
          <p:nvPr/>
        </p:nvSpPr>
        <p:spPr>
          <a:xfrm>
            <a:off x="707605" y="725836"/>
            <a:ext cx="40045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แผ่นข่าวประชาสัมพันธ์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ต้องมีองค์ประกอบให้ครบตามที่กำหนด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/>
          <a:srcRect l="1" r="-1228" b="7064"/>
          <a:stretch/>
        </p:blipFill>
        <p:spPr>
          <a:xfrm>
            <a:off x="5847008" y="1681157"/>
            <a:ext cx="3747752" cy="228553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/>
          <a:srcRect l="15803" t="20972" r="18669" b="17953"/>
          <a:stretch/>
        </p:blipFill>
        <p:spPr>
          <a:xfrm>
            <a:off x="5447763" y="4095483"/>
            <a:ext cx="4288665" cy="1780814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F69DE96F-6770-7BE6-C0C7-AEACF8817026}"/>
              </a:ext>
            </a:extLst>
          </p:cNvPr>
          <p:cNvSpPr txBox="1"/>
          <p:nvPr/>
        </p:nvSpPr>
        <p:spPr>
          <a:xfrm>
            <a:off x="5132779" y="725837"/>
            <a:ext cx="51762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3.</a:t>
            </a:r>
            <a:r>
              <a:rPr kumimoji="0" lang="en-US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การส</a:t>
            </a:r>
            <a:r>
              <a:rPr lang="th-TH" b="1" dirty="0" err="1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รุป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ผลการดำเนินงานลงในเว็บไซต์</a:t>
            </a:r>
            <a:endParaRPr kumimoji="0" lang="th-TH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ต้องมีองค์ประกอบให้ครบตามที่กำหนด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585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>
            <a:extLst>
              <a:ext uri="{FF2B5EF4-FFF2-40B4-BE49-F238E27FC236}">
                <a16:creationId xmlns:a16="http://schemas.microsoft.com/office/drawing/2014/main" id="{3AE17163-DA5D-A574-6A63-5AAC8D9CC4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30776"/>
              </p:ext>
            </p:extLst>
          </p:nvPr>
        </p:nvGraphicFramePr>
        <p:xfrm>
          <a:off x="1047460" y="203282"/>
          <a:ext cx="10193189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93189">
                  <a:extLst>
                    <a:ext uri="{9D8B030D-6E8A-4147-A177-3AD203B41FA5}">
                      <a16:colId xmlns:a16="http://schemas.microsoft.com/office/drawing/2014/main" val="4217648193"/>
                    </a:ext>
                  </a:extLst>
                </a:gridCol>
              </a:tblGrid>
              <a:tr h="3255772">
                <a:tc>
                  <a:txBody>
                    <a:bodyPr/>
                    <a:lstStyle/>
                    <a:p>
                      <a:pPr marL="571500" lvl="0" indent="-571500" algn="thaiDist">
                        <a:lnSpc>
                          <a:spcPct val="115000"/>
                        </a:lnSpc>
                        <a:buFont typeface="Wingdings" panose="05000000000000000000" pitchFamily="2" charset="2"/>
                        <a:buChar char="v"/>
                        <a:tabLst>
                          <a:tab pos="132715" algn="l"/>
                        </a:tabLst>
                      </a:pPr>
                      <a:r>
                        <a:rPr lang="th-TH" sz="400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  <a:p>
                      <a:pPr marL="0" lvl="0" indent="0" algn="thaiDist">
                        <a:lnSpc>
                          <a:spcPct val="115000"/>
                        </a:lnSpc>
                        <a:buFont typeface="TH SarabunPSK" panose="020B0500040200020003" pitchFamily="34" charset="-34"/>
                        <a:buNone/>
                        <a:tabLst>
                          <a:tab pos="132715" algn="l"/>
                        </a:tabLs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 </a:t>
                      </a: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การยกตัวอย่างการดำเนินงาน เช่น การลงพื้นที่ทำประชาคม, การประกาศรับฟัง</a:t>
                      </a:r>
                    </a:p>
                    <a:p>
                      <a:pPr marL="0" lvl="0" indent="0" algn="thaiDist">
                        <a:lnSpc>
                          <a:spcPct val="115000"/>
                        </a:lnSpc>
                        <a:buFont typeface="TH SarabunPSK" panose="020B0500040200020003" pitchFamily="34" charset="-34"/>
                        <a:buNone/>
                        <a:tabLst>
                          <a:tab pos="132715" algn="l"/>
                        </a:tabLst>
                      </a:pP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ความคิดเห็นจากผู้ปกครอง</a:t>
                      </a: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เป็นต้น</a:t>
                      </a:r>
                    </a:p>
                    <a:p>
                      <a:pPr marL="0" lvl="0" indent="0" algn="thaiDist">
                        <a:lnSpc>
                          <a:spcPct val="115000"/>
                        </a:lnSpc>
                        <a:buFont typeface="TH SarabunPSK" panose="020B0500040200020003" pitchFamily="34" charset="-34"/>
                        <a:buNone/>
                        <a:tabLst>
                          <a:tab pos="132715" algn="l"/>
                        </a:tabLst>
                      </a:pP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3200" baseline="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หน่วยงานอาจนำเสนอในรูปแบบรายงานผลการดำเนินงาน, ข่าว หรือสรุปผล            การดำเนินงานลงในเว็บไซต์โดยตรงก็ได้ แต่จะต้องมีองค์ประกอบ เช่น ชื่อกิจกรรม วัน เวลา</a:t>
                      </a:r>
                      <a:r>
                        <a:rPr lang="th-TH" sz="320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และสถานที่ วัตถุประสงค์</a:t>
                      </a: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</a:t>
                      </a:r>
                      <a:r>
                        <a:rPr lang="th-TH" sz="320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การดำเนินการ กลุ่มเป้าหมาย</a:t>
                      </a:r>
                      <a:r>
                        <a:rPr lang="th-TH" sz="3200" dirty="0">
                          <a:solidFill>
                            <a:srgbClr val="00206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ที่เข้าร่วม เป็นต้น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4681033"/>
                  </a:ext>
                </a:extLst>
              </a:tr>
            </a:tbl>
          </a:graphicData>
        </a:graphic>
      </p:graphicFrame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ACF099D-B178-54AC-830E-0C11B881B7A1}"/>
              </a:ext>
            </a:extLst>
          </p:cNvPr>
          <p:cNvSpPr txBox="1"/>
          <p:nvPr/>
        </p:nvSpPr>
        <p:spPr>
          <a:xfrm>
            <a:off x="1083491" y="5691507"/>
            <a:ext cx="101211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ความเชื่อมโยงกับ </a:t>
            </a:r>
            <a:r>
              <a:rPr lang="en-GB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IIT/EIT</a:t>
            </a:r>
            <a:r>
              <a:rPr lang="th-TH" sz="32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ตัวชี้วัดที่ 8 การปรับปรุงระบบการทำงาน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CF099D-B178-54AC-830E-0C11B881B7A1}"/>
              </a:ext>
            </a:extLst>
          </p:cNvPr>
          <p:cNvSpPr txBox="1"/>
          <p:nvPr/>
        </p:nvSpPr>
        <p:spPr>
          <a:xfrm>
            <a:off x="1047460" y="3566413"/>
            <a:ext cx="1012112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ข้อผิดพลาด/ข้อควรระวัง</a:t>
            </a:r>
          </a:p>
          <a:p>
            <a:pPr algn="thaiDist"/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การระบุข้อมูล ข้อ(3) กับ ข้อ(4) ซึ่งเป็นรายละเอียดใหม่ที่ต้องระบุในปีนี้ โดยในรายงานจะต้องมีรายละเอียดเนื้อหาครบทั้ง 4 ข้อ หากขาดไปข้อใดข้อหนึ่งจะไม่เป็นไป             </a:t>
            </a:r>
            <a:r>
              <a:rPr lang="th-TH" sz="3200" b="1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ตามหลักเกณฑ์การ</a:t>
            </a:r>
            <a:r>
              <a:rPr lang="th-TH" sz="3200" b="1" dirty="0">
                <a:solidFill>
                  <a:schemeClr val="accent1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229524772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344</Words>
  <Application>Microsoft Office PowerPoint</Application>
  <PresentationFormat>Widescreen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TH SarabunPSK</vt:lpstr>
      <vt:lpstr>Wingdings</vt:lpstr>
      <vt:lpstr>ธีมของ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ยุวดี ชุมปัญญา</dc:creator>
  <cp:lastModifiedBy>กานต์ศรันย์  ผิวหอม</cp:lastModifiedBy>
  <cp:revision>72</cp:revision>
  <dcterms:created xsi:type="dcterms:W3CDTF">2023-02-15T14:59:17Z</dcterms:created>
  <dcterms:modified xsi:type="dcterms:W3CDTF">2023-02-21T09:53:27Z</dcterms:modified>
</cp:coreProperties>
</file>